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0B8C2-2F6C-46C8-93F8-0FCE3C5C4E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2026E-17BE-40F0-8B70-408C43B25BE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255«Управляющий проектом»</a:t>
          </a:r>
        </a:p>
      </dgm:t>
    </dgm:pt>
    <dgm:pt modelId="{EDE386C9-8FB1-4DF5-A31D-14B8ABF89370}" type="parTrans" cxnId="{599E58CA-2A8E-421D-8539-8F2DB10C2CDC}">
      <dgm:prSet/>
      <dgm:spPr/>
      <dgm:t>
        <a:bodyPr/>
        <a:lstStyle/>
        <a:p>
          <a:endParaRPr lang="ru-RU"/>
        </a:p>
      </dgm:t>
    </dgm:pt>
    <dgm:pt modelId="{A0284C0F-7563-47FC-9231-3EDD71B0CC9B}" type="sibTrans" cxnId="{599E58CA-2A8E-421D-8539-8F2DB10C2CDC}">
      <dgm:prSet/>
      <dgm:spPr/>
      <dgm:t>
        <a:bodyPr/>
        <a:lstStyle/>
        <a:p>
          <a:endParaRPr lang="ru-RU"/>
        </a:p>
      </dgm:t>
    </dgm:pt>
    <dgm:pt modelId="{764150CC-FC68-49A3-A350-B3E76B1A5F75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346 «Руководитель отдела» </a:t>
          </a:r>
        </a:p>
      </dgm:t>
    </dgm:pt>
    <dgm:pt modelId="{95AFB39C-8166-481A-B0B8-724E6C72C0E9}" type="parTrans" cxnId="{43C1E517-D9BD-4812-B118-3CE5A00AF46C}">
      <dgm:prSet/>
      <dgm:spPr/>
      <dgm:t>
        <a:bodyPr/>
        <a:lstStyle/>
        <a:p>
          <a:endParaRPr lang="ru-RU"/>
        </a:p>
      </dgm:t>
    </dgm:pt>
    <dgm:pt modelId="{C56AA150-12BB-44B9-BA4C-A8D3E1C761CB}" type="sibTrans" cxnId="{43C1E517-D9BD-4812-B118-3CE5A00AF46C}">
      <dgm:prSet/>
      <dgm:spPr/>
      <dgm:t>
        <a:bodyPr/>
        <a:lstStyle/>
        <a:p>
          <a:endParaRPr lang="ru-RU"/>
        </a:p>
      </dgm:t>
    </dgm:pt>
    <dgm:pt modelId="{B901D6C7-0021-4392-83BC-7703DCDBC5F2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218 «Ведущий инженер ПТО»</a:t>
          </a:r>
        </a:p>
      </dgm:t>
    </dgm:pt>
    <dgm:pt modelId="{F3FE6E44-9FCD-45A9-9DEE-0F2C31F9D287}" type="parTrans" cxnId="{D16BC439-A293-4E65-8239-97A897BDBDB8}">
      <dgm:prSet/>
      <dgm:spPr/>
      <dgm:t>
        <a:bodyPr/>
        <a:lstStyle/>
        <a:p>
          <a:endParaRPr lang="ru-RU"/>
        </a:p>
      </dgm:t>
    </dgm:pt>
    <dgm:pt modelId="{49782341-EC26-4D3C-B5C7-372CF89CD6EB}" type="sibTrans" cxnId="{D16BC439-A293-4E65-8239-97A897BDBDB8}">
      <dgm:prSet/>
      <dgm:spPr/>
      <dgm:t>
        <a:bodyPr/>
        <a:lstStyle/>
        <a:p>
          <a:endParaRPr lang="ru-RU"/>
        </a:p>
      </dgm:t>
    </dgm:pt>
    <dgm:pt modelId="{E9E75A7A-A28D-4B52-B654-C82C1B65CB5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gm:t>
    </dgm:pt>
    <dgm:pt modelId="{44CF1091-A89F-4AAC-840F-DC04531FD95C}" type="parTrans" cxnId="{B1BDEF0D-C734-4E8A-8325-E98D4D59618E}">
      <dgm:prSet/>
      <dgm:spPr/>
      <dgm:t>
        <a:bodyPr/>
        <a:lstStyle/>
        <a:p>
          <a:endParaRPr lang="ru-RU"/>
        </a:p>
      </dgm:t>
    </dgm:pt>
    <dgm:pt modelId="{662012EC-246E-488D-B865-8FAA15BA7C7C}" type="sibTrans" cxnId="{B1BDEF0D-C734-4E8A-8325-E98D4D59618E}">
      <dgm:prSet/>
      <dgm:spPr/>
      <dgm:t>
        <a:bodyPr/>
        <a:lstStyle/>
        <a:p>
          <a:endParaRPr lang="ru-RU"/>
        </a:p>
      </dgm:t>
    </dgm:pt>
    <dgm:pt modelId="{1EC3406D-D5B7-4A30-AA71-88D7E6354FB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«Аудитор»</a:t>
          </a:r>
        </a:p>
      </dgm:t>
    </dgm:pt>
    <dgm:pt modelId="{C96DDBE7-E546-4115-B047-710F34480780}" type="parTrans" cxnId="{95918979-1A0A-4221-93F5-ADA61AA70E05}">
      <dgm:prSet/>
      <dgm:spPr/>
      <dgm:t>
        <a:bodyPr/>
        <a:lstStyle/>
        <a:p>
          <a:endParaRPr lang="ru-RU"/>
        </a:p>
      </dgm:t>
    </dgm:pt>
    <dgm:pt modelId="{B02E6558-BBB9-4BF3-AC89-042485802303}" type="sibTrans" cxnId="{95918979-1A0A-4221-93F5-ADA61AA70E05}">
      <dgm:prSet/>
      <dgm:spPr/>
      <dgm:t>
        <a:bodyPr/>
        <a:lstStyle/>
        <a:p>
          <a:endParaRPr lang="ru-RU"/>
        </a:p>
      </dgm:t>
    </dgm:pt>
    <dgm:pt modelId="{6B393528-5295-4A14-B6FB-87C0F0BCB2C2}" type="pres">
      <dgm:prSet presAssocID="{C850B8C2-2F6C-46C8-93F8-0FCE3C5C4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26CA013-3579-4C88-B4C3-EF2C520BE46B}" type="pres">
      <dgm:prSet presAssocID="{C850B8C2-2F6C-46C8-93F8-0FCE3C5C4E0B}" presName="Name1" presStyleCnt="0"/>
      <dgm:spPr/>
    </dgm:pt>
    <dgm:pt modelId="{BB34A30A-652B-4F9F-9B82-BF27B83FF13E}" type="pres">
      <dgm:prSet presAssocID="{C850B8C2-2F6C-46C8-93F8-0FCE3C5C4E0B}" presName="cycle" presStyleCnt="0"/>
      <dgm:spPr/>
    </dgm:pt>
    <dgm:pt modelId="{084EBB13-847A-4AC1-9926-D2523B4277B6}" type="pres">
      <dgm:prSet presAssocID="{C850B8C2-2F6C-46C8-93F8-0FCE3C5C4E0B}" presName="srcNode" presStyleLbl="node1" presStyleIdx="0" presStyleCnt="5"/>
      <dgm:spPr/>
    </dgm:pt>
    <dgm:pt modelId="{D6E0FDFB-81B2-4685-9F08-D9E6EBB8BC42}" type="pres">
      <dgm:prSet presAssocID="{C850B8C2-2F6C-46C8-93F8-0FCE3C5C4E0B}" presName="conn" presStyleLbl="parChTrans1D2" presStyleIdx="0" presStyleCnt="1"/>
      <dgm:spPr/>
      <dgm:t>
        <a:bodyPr/>
        <a:lstStyle/>
        <a:p>
          <a:endParaRPr lang="ru-RU"/>
        </a:p>
      </dgm:t>
    </dgm:pt>
    <dgm:pt modelId="{C7425F9A-C1A8-4F0C-B3E3-B9792705EE71}" type="pres">
      <dgm:prSet presAssocID="{C850B8C2-2F6C-46C8-93F8-0FCE3C5C4E0B}" presName="extraNode" presStyleLbl="node1" presStyleIdx="0" presStyleCnt="5"/>
      <dgm:spPr/>
    </dgm:pt>
    <dgm:pt modelId="{C30D5FB0-4D4C-498C-9415-02B063CC40D9}" type="pres">
      <dgm:prSet presAssocID="{C850B8C2-2F6C-46C8-93F8-0FCE3C5C4E0B}" presName="dstNode" presStyleLbl="node1" presStyleIdx="0" presStyleCnt="5"/>
      <dgm:spPr/>
    </dgm:pt>
    <dgm:pt modelId="{B6CDD576-588C-440C-8A2B-2BAFDC9ECD63}" type="pres">
      <dgm:prSet presAssocID="{7B32026E-17BE-40F0-8B70-408C43B25BE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F91E-1A00-4FE1-8F45-FA76FDCFFB4B}" type="pres">
      <dgm:prSet presAssocID="{7B32026E-17BE-40F0-8B70-408C43B25BE4}" presName="accent_1" presStyleCnt="0"/>
      <dgm:spPr/>
    </dgm:pt>
    <dgm:pt modelId="{F291378D-CA98-4CAA-A091-E2FD97D77C76}" type="pres">
      <dgm:prSet presAssocID="{7B32026E-17BE-40F0-8B70-408C43B25BE4}" presName="accentRepeatNode" presStyleLbl="solidFgAcc1" presStyleIdx="0" presStyleCnt="5"/>
      <dgm:spPr/>
    </dgm:pt>
    <dgm:pt modelId="{9CB9550A-50D0-4F4B-AEEC-BE2BF9A5D1FB}" type="pres">
      <dgm:prSet presAssocID="{764150CC-FC68-49A3-A350-B3E76B1A5F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653F-939F-468D-B235-06246A507330}" type="pres">
      <dgm:prSet presAssocID="{764150CC-FC68-49A3-A350-B3E76B1A5F75}" presName="accent_2" presStyleCnt="0"/>
      <dgm:spPr/>
    </dgm:pt>
    <dgm:pt modelId="{C2D95D10-ECC3-4666-AD06-738363A1B224}" type="pres">
      <dgm:prSet presAssocID="{764150CC-FC68-49A3-A350-B3E76B1A5F75}" presName="accentRepeatNode" presStyleLbl="solidFgAcc1" presStyleIdx="1" presStyleCnt="5"/>
      <dgm:spPr/>
    </dgm:pt>
    <dgm:pt modelId="{23E050BB-A888-44A6-A329-5A3F1CD9CD06}" type="pres">
      <dgm:prSet presAssocID="{B901D6C7-0021-4392-83BC-7703DCDBC5F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94CB-A56D-487E-81D8-2AC3CD0619F3}" type="pres">
      <dgm:prSet presAssocID="{B901D6C7-0021-4392-83BC-7703DCDBC5F2}" presName="accent_3" presStyleCnt="0"/>
      <dgm:spPr/>
    </dgm:pt>
    <dgm:pt modelId="{20D74D56-3B51-46E6-A937-6D22657DADC5}" type="pres">
      <dgm:prSet presAssocID="{B901D6C7-0021-4392-83BC-7703DCDBC5F2}" presName="accentRepeatNode" presStyleLbl="solidFgAcc1" presStyleIdx="2" presStyleCnt="5"/>
      <dgm:spPr/>
    </dgm:pt>
    <dgm:pt modelId="{2B33CE0E-E882-43E3-948D-11F707085CD5}" type="pres">
      <dgm:prSet presAssocID="{1EC3406D-D5B7-4A30-AA71-88D7E6354FB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FF091-3D0C-45F9-ACB4-90F699ACD55F}" type="pres">
      <dgm:prSet presAssocID="{1EC3406D-D5B7-4A30-AA71-88D7E6354FB9}" presName="accent_4" presStyleCnt="0"/>
      <dgm:spPr/>
    </dgm:pt>
    <dgm:pt modelId="{81AEB476-F1A1-44F7-8043-E74FFE578B11}" type="pres">
      <dgm:prSet presAssocID="{1EC3406D-D5B7-4A30-AA71-88D7E6354FB9}" presName="accentRepeatNode" presStyleLbl="solidFgAcc1" presStyleIdx="3" presStyleCnt="5"/>
      <dgm:spPr/>
    </dgm:pt>
    <dgm:pt modelId="{1484D514-A16C-4122-9BCF-D58EB01750AB}" type="pres">
      <dgm:prSet presAssocID="{E9E75A7A-A28D-4B52-B654-C82C1B65CB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C7F76-4D6D-44D6-A1D0-893A2DB5ED4E}" type="pres">
      <dgm:prSet presAssocID="{E9E75A7A-A28D-4B52-B654-C82C1B65CB5E}" presName="accent_5" presStyleCnt="0"/>
      <dgm:spPr/>
    </dgm:pt>
    <dgm:pt modelId="{10DA243A-708C-41F9-9648-92610414F84F}" type="pres">
      <dgm:prSet presAssocID="{E9E75A7A-A28D-4B52-B654-C82C1B65CB5E}" presName="accentRepeatNode" presStyleLbl="solidFgAcc1" presStyleIdx="4" presStyleCnt="5"/>
      <dgm:spPr/>
    </dgm:pt>
  </dgm:ptLst>
  <dgm:cxnLst>
    <dgm:cxn modelId="{20FCEAED-4797-4069-A803-B11C21F90F1D}" type="presOf" srcId="{7B32026E-17BE-40F0-8B70-408C43B25BE4}" destId="{B6CDD576-588C-440C-8A2B-2BAFDC9ECD63}" srcOrd="0" destOrd="0" presId="urn:microsoft.com/office/officeart/2008/layout/VerticalCurvedList"/>
    <dgm:cxn modelId="{95918979-1A0A-4221-93F5-ADA61AA70E05}" srcId="{C850B8C2-2F6C-46C8-93F8-0FCE3C5C4E0B}" destId="{1EC3406D-D5B7-4A30-AA71-88D7E6354FB9}" srcOrd="3" destOrd="0" parTransId="{C96DDBE7-E546-4115-B047-710F34480780}" sibTransId="{B02E6558-BBB9-4BF3-AC89-042485802303}"/>
    <dgm:cxn modelId="{B3A7E5F4-2289-4AF6-B244-3E71A6B8463B}" type="presOf" srcId="{B901D6C7-0021-4392-83BC-7703DCDBC5F2}" destId="{23E050BB-A888-44A6-A329-5A3F1CD9CD06}" srcOrd="0" destOrd="0" presId="urn:microsoft.com/office/officeart/2008/layout/VerticalCurvedList"/>
    <dgm:cxn modelId="{D16BC439-A293-4E65-8239-97A897BDBDB8}" srcId="{C850B8C2-2F6C-46C8-93F8-0FCE3C5C4E0B}" destId="{B901D6C7-0021-4392-83BC-7703DCDBC5F2}" srcOrd="2" destOrd="0" parTransId="{F3FE6E44-9FCD-45A9-9DEE-0F2C31F9D287}" sibTransId="{49782341-EC26-4D3C-B5C7-372CF89CD6EB}"/>
    <dgm:cxn modelId="{C02EC2A4-FA7B-402D-9CA5-6077DCDBC654}" type="presOf" srcId="{764150CC-FC68-49A3-A350-B3E76B1A5F75}" destId="{9CB9550A-50D0-4F4B-AEEC-BE2BF9A5D1FB}" srcOrd="0" destOrd="0" presId="urn:microsoft.com/office/officeart/2008/layout/VerticalCurvedList"/>
    <dgm:cxn modelId="{43C1E517-D9BD-4812-B118-3CE5A00AF46C}" srcId="{C850B8C2-2F6C-46C8-93F8-0FCE3C5C4E0B}" destId="{764150CC-FC68-49A3-A350-B3E76B1A5F75}" srcOrd="1" destOrd="0" parTransId="{95AFB39C-8166-481A-B0B8-724E6C72C0E9}" sibTransId="{C56AA150-12BB-44B9-BA4C-A8D3E1C761CB}"/>
    <dgm:cxn modelId="{99633002-99E0-4624-85E9-4271413A00C3}" type="presOf" srcId="{C850B8C2-2F6C-46C8-93F8-0FCE3C5C4E0B}" destId="{6B393528-5295-4A14-B6FB-87C0F0BCB2C2}" srcOrd="0" destOrd="0" presId="urn:microsoft.com/office/officeart/2008/layout/VerticalCurvedList"/>
    <dgm:cxn modelId="{A440E529-5A51-4AEA-8FE3-484983C3E1A1}" type="presOf" srcId="{1EC3406D-D5B7-4A30-AA71-88D7E6354FB9}" destId="{2B33CE0E-E882-43E3-948D-11F707085CD5}" srcOrd="0" destOrd="0" presId="urn:microsoft.com/office/officeart/2008/layout/VerticalCurvedList"/>
    <dgm:cxn modelId="{599E58CA-2A8E-421D-8539-8F2DB10C2CDC}" srcId="{C850B8C2-2F6C-46C8-93F8-0FCE3C5C4E0B}" destId="{7B32026E-17BE-40F0-8B70-408C43B25BE4}" srcOrd="0" destOrd="0" parTransId="{EDE386C9-8FB1-4DF5-A31D-14B8ABF89370}" sibTransId="{A0284C0F-7563-47FC-9231-3EDD71B0CC9B}"/>
    <dgm:cxn modelId="{E24B3D9E-73E3-4580-A948-106D4726D0AB}" type="presOf" srcId="{A0284C0F-7563-47FC-9231-3EDD71B0CC9B}" destId="{D6E0FDFB-81B2-4685-9F08-D9E6EBB8BC42}" srcOrd="0" destOrd="0" presId="urn:microsoft.com/office/officeart/2008/layout/VerticalCurvedList"/>
    <dgm:cxn modelId="{5FFA5E9A-3E44-423B-B578-048668286369}" type="presOf" srcId="{E9E75A7A-A28D-4B52-B654-C82C1B65CB5E}" destId="{1484D514-A16C-4122-9BCF-D58EB01750AB}" srcOrd="0" destOrd="0" presId="urn:microsoft.com/office/officeart/2008/layout/VerticalCurvedList"/>
    <dgm:cxn modelId="{B1BDEF0D-C734-4E8A-8325-E98D4D59618E}" srcId="{C850B8C2-2F6C-46C8-93F8-0FCE3C5C4E0B}" destId="{E9E75A7A-A28D-4B52-B654-C82C1B65CB5E}" srcOrd="4" destOrd="0" parTransId="{44CF1091-A89F-4AAC-840F-DC04531FD95C}" sibTransId="{662012EC-246E-488D-B865-8FAA15BA7C7C}"/>
    <dgm:cxn modelId="{D1A1EA18-A8DA-4940-A686-AF71D5050199}" type="presParOf" srcId="{6B393528-5295-4A14-B6FB-87C0F0BCB2C2}" destId="{A26CA013-3579-4C88-B4C3-EF2C520BE46B}" srcOrd="0" destOrd="0" presId="urn:microsoft.com/office/officeart/2008/layout/VerticalCurvedList"/>
    <dgm:cxn modelId="{EEF5292C-7D02-4B77-9704-D22CEE9B8AB4}" type="presParOf" srcId="{A26CA013-3579-4C88-B4C3-EF2C520BE46B}" destId="{BB34A30A-652B-4F9F-9B82-BF27B83FF13E}" srcOrd="0" destOrd="0" presId="urn:microsoft.com/office/officeart/2008/layout/VerticalCurvedList"/>
    <dgm:cxn modelId="{EB5C5C3C-836E-4D4C-95ED-1C7184D292F0}" type="presParOf" srcId="{BB34A30A-652B-4F9F-9B82-BF27B83FF13E}" destId="{084EBB13-847A-4AC1-9926-D2523B4277B6}" srcOrd="0" destOrd="0" presId="urn:microsoft.com/office/officeart/2008/layout/VerticalCurvedList"/>
    <dgm:cxn modelId="{1C20421E-1E79-4BAF-885D-5107E7208FFF}" type="presParOf" srcId="{BB34A30A-652B-4F9F-9B82-BF27B83FF13E}" destId="{D6E0FDFB-81B2-4685-9F08-D9E6EBB8BC42}" srcOrd="1" destOrd="0" presId="urn:microsoft.com/office/officeart/2008/layout/VerticalCurvedList"/>
    <dgm:cxn modelId="{539337DF-BC84-4B0A-94B8-45AE1E083669}" type="presParOf" srcId="{BB34A30A-652B-4F9F-9B82-BF27B83FF13E}" destId="{C7425F9A-C1A8-4F0C-B3E3-B9792705EE71}" srcOrd="2" destOrd="0" presId="urn:microsoft.com/office/officeart/2008/layout/VerticalCurvedList"/>
    <dgm:cxn modelId="{CA43D35A-DE50-4F5D-AA11-B4295735C11F}" type="presParOf" srcId="{BB34A30A-652B-4F9F-9B82-BF27B83FF13E}" destId="{C30D5FB0-4D4C-498C-9415-02B063CC40D9}" srcOrd="3" destOrd="0" presId="urn:microsoft.com/office/officeart/2008/layout/VerticalCurvedList"/>
    <dgm:cxn modelId="{E908B7CF-DF1E-420F-9817-89CD853262CA}" type="presParOf" srcId="{A26CA013-3579-4C88-B4C3-EF2C520BE46B}" destId="{B6CDD576-588C-440C-8A2B-2BAFDC9ECD63}" srcOrd="1" destOrd="0" presId="urn:microsoft.com/office/officeart/2008/layout/VerticalCurvedList"/>
    <dgm:cxn modelId="{06A3DE70-E231-47F9-904F-26785A4B19CE}" type="presParOf" srcId="{A26CA013-3579-4C88-B4C3-EF2C520BE46B}" destId="{6291F91E-1A00-4FE1-8F45-FA76FDCFFB4B}" srcOrd="2" destOrd="0" presId="urn:microsoft.com/office/officeart/2008/layout/VerticalCurvedList"/>
    <dgm:cxn modelId="{6731205A-A055-413E-A0BC-9F65519A17C6}" type="presParOf" srcId="{6291F91E-1A00-4FE1-8F45-FA76FDCFFB4B}" destId="{F291378D-CA98-4CAA-A091-E2FD97D77C76}" srcOrd="0" destOrd="0" presId="urn:microsoft.com/office/officeart/2008/layout/VerticalCurvedList"/>
    <dgm:cxn modelId="{DF03962D-5299-41F2-B7FD-AA5D5A339432}" type="presParOf" srcId="{A26CA013-3579-4C88-B4C3-EF2C520BE46B}" destId="{9CB9550A-50D0-4F4B-AEEC-BE2BF9A5D1FB}" srcOrd="3" destOrd="0" presId="urn:microsoft.com/office/officeart/2008/layout/VerticalCurvedList"/>
    <dgm:cxn modelId="{B31BAC38-EAD9-4B36-9A5E-D1A1DCA7F77A}" type="presParOf" srcId="{A26CA013-3579-4C88-B4C3-EF2C520BE46B}" destId="{40C7653F-939F-468D-B235-06246A507330}" srcOrd="4" destOrd="0" presId="urn:microsoft.com/office/officeart/2008/layout/VerticalCurvedList"/>
    <dgm:cxn modelId="{8F8F0A15-CD24-4452-B2C3-2D46C7643EB9}" type="presParOf" srcId="{40C7653F-939F-468D-B235-06246A507330}" destId="{C2D95D10-ECC3-4666-AD06-738363A1B224}" srcOrd="0" destOrd="0" presId="urn:microsoft.com/office/officeart/2008/layout/VerticalCurvedList"/>
    <dgm:cxn modelId="{1DC711FF-D0BA-44E6-A45C-85BA2F2BD9DE}" type="presParOf" srcId="{A26CA013-3579-4C88-B4C3-EF2C520BE46B}" destId="{23E050BB-A888-44A6-A329-5A3F1CD9CD06}" srcOrd="5" destOrd="0" presId="urn:microsoft.com/office/officeart/2008/layout/VerticalCurvedList"/>
    <dgm:cxn modelId="{0A70CDE7-99A5-4B29-9091-2B649E116BC3}" type="presParOf" srcId="{A26CA013-3579-4C88-B4C3-EF2C520BE46B}" destId="{338C94CB-A56D-487E-81D8-2AC3CD0619F3}" srcOrd="6" destOrd="0" presId="urn:microsoft.com/office/officeart/2008/layout/VerticalCurvedList"/>
    <dgm:cxn modelId="{DBC33311-347F-4484-808F-342DBB9889B1}" type="presParOf" srcId="{338C94CB-A56D-487E-81D8-2AC3CD0619F3}" destId="{20D74D56-3B51-46E6-A937-6D22657DADC5}" srcOrd="0" destOrd="0" presId="urn:microsoft.com/office/officeart/2008/layout/VerticalCurvedList"/>
    <dgm:cxn modelId="{9AC15A75-5F44-4E54-82A4-F51853FDCDD6}" type="presParOf" srcId="{A26CA013-3579-4C88-B4C3-EF2C520BE46B}" destId="{2B33CE0E-E882-43E3-948D-11F707085CD5}" srcOrd="7" destOrd="0" presId="urn:microsoft.com/office/officeart/2008/layout/VerticalCurvedList"/>
    <dgm:cxn modelId="{47377708-3EED-4154-9C8B-E655B196A639}" type="presParOf" srcId="{A26CA013-3579-4C88-B4C3-EF2C520BE46B}" destId="{B4EFF091-3D0C-45F9-ACB4-90F699ACD55F}" srcOrd="8" destOrd="0" presId="urn:microsoft.com/office/officeart/2008/layout/VerticalCurvedList"/>
    <dgm:cxn modelId="{2BA9594C-C375-4305-AC13-10442FF1B3B4}" type="presParOf" srcId="{B4EFF091-3D0C-45F9-ACB4-90F699ACD55F}" destId="{81AEB476-F1A1-44F7-8043-E74FFE578B11}" srcOrd="0" destOrd="0" presId="urn:microsoft.com/office/officeart/2008/layout/VerticalCurvedList"/>
    <dgm:cxn modelId="{1933456B-825B-4B87-AC50-EF650EF21E92}" type="presParOf" srcId="{A26CA013-3579-4C88-B4C3-EF2C520BE46B}" destId="{1484D514-A16C-4122-9BCF-D58EB01750AB}" srcOrd="9" destOrd="0" presId="urn:microsoft.com/office/officeart/2008/layout/VerticalCurvedList"/>
    <dgm:cxn modelId="{4212CAA9-AAE4-48F0-8BA0-4BA6B47F1578}" type="presParOf" srcId="{A26CA013-3579-4C88-B4C3-EF2C520BE46B}" destId="{8ECC7F76-4D6D-44D6-A1D0-893A2DB5ED4E}" srcOrd="10" destOrd="0" presId="urn:microsoft.com/office/officeart/2008/layout/VerticalCurvedList"/>
    <dgm:cxn modelId="{83506B58-B09A-41F4-B1BE-EE175AFF92B2}" type="presParOf" srcId="{8ECC7F76-4D6D-44D6-A1D0-893A2DB5ED4E}" destId="{10DA243A-708C-41F9-9648-92610414F8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0FDFB-81B2-4685-9F08-D9E6EBB8BC42}">
      <dsp:nvSpPr>
        <dsp:cNvPr id="0" name=""/>
        <dsp:cNvSpPr/>
      </dsp:nvSpPr>
      <dsp:spPr>
        <a:xfrm>
          <a:off x="-3667774" y="-563546"/>
          <a:ext cx="4372128" cy="4372128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DD576-588C-440C-8A2B-2BAFDC9ECD63}">
      <dsp:nvSpPr>
        <dsp:cNvPr id="0" name=""/>
        <dsp:cNvSpPr/>
      </dsp:nvSpPr>
      <dsp:spPr>
        <a:xfrm>
          <a:off x="308860" y="202749"/>
          <a:ext cx="4767778" cy="40575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7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255«Управляющий проектом»</a:t>
          </a:r>
        </a:p>
      </dsp:txBody>
      <dsp:txXfrm>
        <a:off x="308860" y="202749"/>
        <a:ext cx="4767778" cy="405759"/>
      </dsp:txXfrm>
    </dsp:sp>
    <dsp:sp modelId="{F291378D-CA98-4CAA-A091-E2FD97D77C76}">
      <dsp:nvSpPr>
        <dsp:cNvPr id="0" name=""/>
        <dsp:cNvSpPr/>
      </dsp:nvSpPr>
      <dsp:spPr>
        <a:xfrm>
          <a:off x="55261" y="152029"/>
          <a:ext cx="507199" cy="507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9550A-50D0-4F4B-AEEC-BE2BF9A5D1FB}">
      <dsp:nvSpPr>
        <dsp:cNvPr id="0" name=""/>
        <dsp:cNvSpPr/>
      </dsp:nvSpPr>
      <dsp:spPr>
        <a:xfrm>
          <a:off x="599616" y="811194"/>
          <a:ext cx="4477022" cy="40575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7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346 «Руководитель отдела» </a:t>
          </a:r>
        </a:p>
      </dsp:txBody>
      <dsp:txXfrm>
        <a:off x="599616" y="811194"/>
        <a:ext cx="4477022" cy="405759"/>
      </dsp:txXfrm>
    </dsp:sp>
    <dsp:sp modelId="{C2D95D10-ECC3-4666-AD06-738363A1B224}">
      <dsp:nvSpPr>
        <dsp:cNvPr id="0" name=""/>
        <dsp:cNvSpPr/>
      </dsp:nvSpPr>
      <dsp:spPr>
        <a:xfrm>
          <a:off x="346016" y="760474"/>
          <a:ext cx="507199" cy="507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50BB-A888-44A6-A329-5A3F1CD9CD06}">
      <dsp:nvSpPr>
        <dsp:cNvPr id="0" name=""/>
        <dsp:cNvSpPr/>
      </dsp:nvSpPr>
      <dsp:spPr>
        <a:xfrm>
          <a:off x="688854" y="1419638"/>
          <a:ext cx="4387784" cy="40575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7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218 «Ведущий инженер ПТО»</a:t>
          </a:r>
        </a:p>
      </dsp:txBody>
      <dsp:txXfrm>
        <a:off x="688854" y="1419638"/>
        <a:ext cx="4387784" cy="405759"/>
      </dsp:txXfrm>
    </dsp:sp>
    <dsp:sp modelId="{20D74D56-3B51-46E6-A937-6D22657DADC5}">
      <dsp:nvSpPr>
        <dsp:cNvPr id="0" name=""/>
        <dsp:cNvSpPr/>
      </dsp:nvSpPr>
      <dsp:spPr>
        <a:xfrm>
          <a:off x="435255" y="1368918"/>
          <a:ext cx="507199" cy="507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3CE0E-E882-43E3-948D-11F707085CD5}">
      <dsp:nvSpPr>
        <dsp:cNvPr id="0" name=""/>
        <dsp:cNvSpPr/>
      </dsp:nvSpPr>
      <dsp:spPr>
        <a:xfrm>
          <a:off x="599616" y="2028082"/>
          <a:ext cx="4477022" cy="40575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7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«Аудитор»</a:t>
          </a:r>
        </a:p>
      </dsp:txBody>
      <dsp:txXfrm>
        <a:off x="599616" y="2028082"/>
        <a:ext cx="4477022" cy="405759"/>
      </dsp:txXfrm>
    </dsp:sp>
    <dsp:sp modelId="{81AEB476-F1A1-44F7-8043-E74FFE578B11}">
      <dsp:nvSpPr>
        <dsp:cNvPr id="0" name=""/>
        <dsp:cNvSpPr/>
      </dsp:nvSpPr>
      <dsp:spPr>
        <a:xfrm>
          <a:off x="346016" y="1977362"/>
          <a:ext cx="507199" cy="507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4D514-A16C-4122-9BCF-D58EB01750AB}">
      <dsp:nvSpPr>
        <dsp:cNvPr id="0" name=""/>
        <dsp:cNvSpPr/>
      </dsp:nvSpPr>
      <dsp:spPr>
        <a:xfrm>
          <a:off x="308860" y="2636526"/>
          <a:ext cx="4767778" cy="405759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07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</a:p>
      </dsp:txBody>
      <dsp:txXfrm>
        <a:off x="308860" y="2636526"/>
        <a:ext cx="4767778" cy="405759"/>
      </dsp:txXfrm>
    </dsp:sp>
    <dsp:sp modelId="{10DA243A-708C-41F9-9648-92610414F84F}">
      <dsp:nvSpPr>
        <dsp:cNvPr id="0" name=""/>
        <dsp:cNvSpPr/>
      </dsp:nvSpPr>
      <dsp:spPr>
        <a:xfrm>
          <a:off x="55261" y="2585806"/>
          <a:ext cx="507199" cy="507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249266" y="3600484"/>
            <a:ext cx="3016644" cy="222022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lnSpc>
                <a:spcPct val="90000"/>
              </a:lnSpc>
              <a:spcBef>
                <a:spcPts val="749"/>
              </a:spcBef>
              <a:buFont typeface="Arial" charset="0"/>
              <a:buNone/>
              <a:defRPr sz="900" baseline="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200" dirty="0">
                <a:solidFill>
                  <a:srgbClr val="445469"/>
                </a:solidFill>
                <a:latin typeface="Helvetica Light" charset="0"/>
              </a:rPr>
              <a:t>Подзаголовок темы страницы</a:t>
            </a:r>
            <a:endParaRPr lang="en-US" altLang="ru-RU" sz="1200" dirty="0">
              <a:solidFill>
                <a:srgbClr val="445469"/>
              </a:solidFill>
              <a:latin typeface="Helvetica Light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49266" y="3221477"/>
            <a:ext cx="2904600" cy="307779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22" y="2398184"/>
            <a:ext cx="6992555" cy="347133"/>
          </a:xfrm>
          <a:prstGeom prst="rect">
            <a:avLst/>
          </a:prstGeom>
          <a:noFill/>
        </p:spPr>
        <p:txBody>
          <a:bodyPr wrap="square" lIns="68461" tIns="34231" rIns="68461" bIns="34231" rtlCol="0" anchor="ctr">
            <a:spAutoFit/>
          </a:bodyPr>
          <a:lstStyle/>
          <a:p>
            <a:pPr algn="ctr"/>
            <a:r>
              <a:rPr lang="ru-RU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Спасибо за внимание</a:t>
            </a:r>
            <a:r>
              <a:rPr lang="en-US" altLang="ru-RU" dirty="0">
                <a:solidFill>
                  <a:srgbClr val="F6F8F8"/>
                </a:solidFill>
                <a:latin typeface="Helvetica Light" charset="0"/>
                <a:ea typeface="ＭＳ Ｐゴシック" charset="-128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2E02B71-F3D6-48F2-9F73-DC91406C8E1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27714C8-22C9-426B-A241-D5742891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405996"/>
            <a:ext cx="3227852" cy="37872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2704723" y="2621019"/>
            <a:ext cx="6447180" cy="2530229"/>
          </a:xfrm>
          <a:custGeom>
            <a:avLst/>
            <a:gdLst>
              <a:gd name="connsiteX0" fmla="*/ 9 w 8653150"/>
              <a:gd name="connsiteY0" fmla="*/ 1298152 h 3398614"/>
              <a:gd name="connsiteX1" fmla="*/ 4326575 w 8653150"/>
              <a:gd name="connsiteY1" fmla="*/ 0 h 3398614"/>
              <a:gd name="connsiteX2" fmla="*/ 8653141 w 8653150"/>
              <a:gd name="connsiteY2" fmla="*/ 1298152 h 3398614"/>
              <a:gd name="connsiteX3" fmla="*/ 7000540 w 8653150"/>
              <a:gd name="connsiteY3" fmla="*/ 3398605 h 3398614"/>
              <a:gd name="connsiteX4" fmla="*/ 1652610 w 8653150"/>
              <a:gd name="connsiteY4" fmla="*/ 3398605 h 3398614"/>
              <a:gd name="connsiteX5" fmla="*/ 9 w 8653150"/>
              <a:gd name="connsiteY5" fmla="*/ 1298152 h 3398614"/>
              <a:gd name="connsiteX0" fmla="*/ 606505 w 7000531"/>
              <a:gd name="connsiteY0" fmla="*/ 61427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606505 w 7000531"/>
              <a:gd name="connsiteY5" fmla="*/ 614273 h 3398605"/>
              <a:gd name="connsiteX0" fmla="*/ 383668 w 7000531"/>
              <a:gd name="connsiteY0" fmla="*/ 652693 h 3398605"/>
              <a:gd name="connsiteX1" fmla="*/ 2673965 w 7000531"/>
              <a:gd name="connsiteY1" fmla="*/ 0 h 3398605"/>
              <a:gd name="connsiteX2" fmla="*/ 7000531 w 7000531"/>
              <a:gd name="connsiteY2" fmla="*/ 1298152 h 3398605"/>
              <a:gd name="connsiteX3" fmla="*/ 5347930 w 7000531"/>
              <a:gd name="connsiteY3" fmla="*/ 3398605 h 3398605"/>
              <a:gd name="connsiteX4" fmla="*/ 0 w 7000531"/>
              <a:gd name="connsiteY4" fmla="*/ 3398605 h 3398605"/>
              <a:gd name="connsiteX5" fmla="*/ 383668 w 7000531"/>
              <a:gd name="connsiteY5" fmla="*/ 652693 h 3398605"/>
              <a:gd name="connsiteX0" fmla="*/ 383668 w 7000531"/>
              <a:gd name="connsiteY0" fmla="*/ 673381 h 3419293"/>
              <a:gd name="connsiteX1" fmla="*/ 5036510 w 7000531"/>
              <a:gd name="connsiteY1" fmla="*/ 0 h 3419293"/>
              <a:gd name="connsiteX2" fmla="*/ 7000531 w 7000531"/>
              <a:gd name="connsiteY2" fmla="*/ 1318840 h 3419293"/>
              <a:gd name="connsiteX3" fmla="*/ 5347930 w 7000531"/>
              <a:gd name="connsiteY3" fmla="*/ 3419293 h 3419293"/>
              <a:gd name="connsiteX4" fmla="*/ 0 w 7000531"/>
              <a:gd name="connsiteY4" fmla="*/ 3419293 h 3419293"/>
              <a:gd name="connsiteX5" fmla="*/ 383668 w 7000531"/>
              <a:gd name="connsiteY5" fmla="*/ 673381 h 3419293"/>
              <a:gd name="connsiteX0" fmla="*/ 383668 w 6988119"/>
              <a:gd name="connsiteY0" fmla="*/ 673381 h 3419293"/>
              <a:gd name="connsiteX1" fmla="*/ 5036510 w 6988119"/>
              <a:gd name="connsiteY1" fmla="*/ 0 h 3419293"/>
              <a:gd name="connsiteX2" fmla="*/ 6988119 w 6988119"/>
              <a:gd name="connsiteY2" fmla="*/ 1509167 h 3419293"/>
              <a:gd name="connsiteX3" fmla="*/ 5347930 w 6988119"/>
              <a:gd name="connsiteY3" fmla="*/ 3419293 h 3419293"/>
              <a:gd name="connsiteX4" fmla="*/ 0 w 6988119"/>
              <a:gd name="connsiteY4" fmla="*/ 3419293 h 3419293"/>
              <a:gd name="connsiteX5" fmla="*/ 383668 w 6988119"/>
              <a:gd name="connsiteY5" fmla="*/ 673381 h 3419293"/>
              <a:gd name="connsiteX0" fmla="*/ 2026488 w 8630939"/>
              <a:gd name="connsiteY0" fmla="*/ 673381 h 3419293"/>
              <a:gd name="connsiteX1" fmla="*/ 6679330 w 8630939"/>
              <a:gd name="connsiteY1" fmla="*/ 0 h 3419293"/>
              <a:gd name="connsiteX2" fmla="*/ 8630939 w 8630939"/>
              <a:gd name="connsiteY2" fmla="*/ 1509167 h 3419293"/>
              <a:gd name="connsiteX3" fmla="*/ 6990750 w 8630939"/>
              <a:gd name="connsiteY3" fmla="*/ 3419293 h 3419293"/>
              <a:gd name="connsiteX4" fmla="*/ 0 w 8630939"/>
              <a:gd name="connsiteY4" fmla="*/ 3365049 h 3419293"/>
              <a:gd name="connsiteX5" fmla="*/ 2026488 w 8630939"/>
              <a:gd name="connsiteY5" fmla="*/ 673381 h 3419293"/>
              <a:gd name="connsiteX0" fmla="*/ 2026488 w 8630939"/>
              <a:gd name="connsiteY0" fmla="*/ 673381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2026488 w 8630939"/>
              <a:gd name="connsiteY5" fmla="*/ 673381 h 3365049"/>
              <a:gd name="connsiteX0" fmla="*/ 1989165 w 8630939"/>
              <a:gd name="connsiteY0" fmla="*/ 664050 h 3365049"/>
              <a:gd name="connsiteX1" fmla="*/ 6679330 w 8630939"/>
              <a:gd name="connsiteY1" fmla="*/ 0 h 3365049"/>
              <a:gd name="connsiteX2" fmla="*/ 8630939 w 8630939"/>
              <a:gd name="connsiteY2" fmla="*/ 1509167 h 3365049"/>
              <a:gd name="connsiteX3" fmla="*/ 8625821 w 8630939"/>
              <a:gd name="connsiteY3" fmla="*/ 3357300 h 3365049"/>
              <a:gd name="connsiteX4" fmla="*/ 0 w 8630939"/>
              <a:gd name="connsiteY4" fmla="*/ 3365049 h 3365049"/>
              <a:gd name="connsiteX5" fmla="*/ 1989165 w 8630939"/>
              <a:gd name="connsiteY5" fmla="*/ 664050 h 336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0939" h="3365049">
                <a:moveTo>
                  <a:pt x="1989165" y="664050"/>
                </a:moveTo>
                <a:lnTo>
                  <a:pt x="6679330" y="0"/>
                </a:lnTo>
                <a:lnTo>
                  <a:pt x="8630939" y="1509167"/>
                </a:lnTo>
                <a:lnTo>
                  <a:pt x="8625821" y="3357300"/>
                </a:lnTo>
                <a:lnTo>
                  <a:pt x="0" y="3365049"/>
                </a:lnTo>
                <a:lnTo>
                  <a:pt x="1989165" y="664050"/>
                </a:lnTo>
                <a:close/>
              </a:path>
            </a:pathLst>
          </a:custGeom>
        </p:spPr>
        <p:txBody>
          <a:bodyPr lIns="68461" tIns="34231" rIns="68461" bIns="34231"/>
          <a:lstStyle>
            <a:lvl1pPr marL="0" indent="0" algn="ctr">
              <a:buNone/>
              <a:defRPr sz="1200" baseline="-25000"/>
            </a:lvl1pPr>
          </a:lstStyle>
          <a:p>
            <a:r>
              <a:rPr lang="ru-RU" dirty="0"/>
              <a:t>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Рисунок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41132" y="1499243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 i="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/>
          </p:nvPr>
        </p:nvSpPr>
        <p:spPr>
          <a:xfrm>
            <a:off x="3281086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/>
          </p:nvPr>
        </p:nvSpPr>
        <p:spPr>
          <a:xfrm>
            <a:off x="6120795" y="1499065"/>
            <a:ext cx="2624261" cy="277765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l">
              <a:buNone/>
              <a:defRPr sz="900"/>
            </a:lvl1pPr>
            <a:lvl2pPr>
              <a:defRPr sz="12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2" y="297708"/>
            <a:ext cx="3227852" cy="48701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три колонки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227889" cy="216575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684229" y="149924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666274" y="1488873"/>
            <a:ext cx="3619179" cy="2936414"/>
          </a:xfrm>
          <a:prstGeom prst="rect">
            <a:avLst/>
          </a:prstGeom>
        </p:spPr>
        <p:txBody>
          <a:bodyPr lIns="68461" tIns="34231" rIns="68461" bIns="34231"/>
          <a:lstStyle>
            <a:lvl1pPr marL="342306" indent="-342306">
              <a:buFont typeface="+mj-lt"/>
              <a:buAutoNum type="arabicPeriod"/>
              <a:defRPr sz="1500"/>
            </a:lvl1pPr>
            <a:lvl2pPr>
              <a:buFont typeface="+mj-lt"/>
              <a:buAutoNum type="arabicPeriod"/>
              <a:defRPr sz="1300"/>
            </a:lvl2pPr>
            <a:lvl3pPr marL="1170948" indent="-256729">
              <a:buFont typeface="+mj-lt"/>
              <a:buAutoNum type="arabicPeriod"/>
              <a:defRPr sz="10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521769" y="1532665"/>
            <a:ext cx="2375235" cy="295670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0"/>
          </p:nvPr>
        </p:nvSpPr>
        <p:spPr>
          <a:xfrm>
            <a:off x="3322720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23751" y="3362553"/>
            <a:ext cx="2011182" cy="9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35"/>
              </a:lnSpc>
              <a:spcAft>
                <a:spcPts val="1123"/>
              </a:spcAft>
            </a:pPr>
            <a:r>
              <a:rPr lang="en-US" altLang="ru-RU" sz="900">
                <a:solidFill>
                  <a:schemeClr val="bg1"/>
                </a:solidFill>
              </a:rPr>
              <a:t>Lorem ipsum dolor sit amet, consectetur adipiscing elit. Nam viverra euismod odio, gravida pellentesque urna varius vitae. Sed dui lorem, adipiscing in adipiscing et, interdum nec metus. </a:t>
            </a:r>
          </a:p>
        </p:txBody>
      </p:sp>
      <p:sp>
        <p:nvSpPr>
          <p:cNvPr id="17" name="Shape 2784"/>
          <p:cNvSpPr/>
          <p:nvPr/>
        </p:nvSpPr>
        <p:spPr>
          <a:xfrm>
            <a:off x="1434864" y="2950738"/>
            <a:ext cx="369982" cy="34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Объект 25"/>
          <p:cNvSpPr>
            <a:spLocks noGrp="1"/>
          </p:cNvSpPr>
          <p:nvPr>
            <p:ph sz="quarter" idx="12"/>
          </p:nvPr>
        </p:nvSpPr>
        <p:spPr>
          <a:xfrm>
            <a:off x="6131878" y="1499243"/>
            <a:ext cx="2647791" cy="2967543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352131"/>
            <a:ext cx="3442488" cy="433300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839147"/>
            <a:ext cx="3442488" cy="27096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фотоизображением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4"/>
          </p:nvPr>
        </p:nvSpPr>
        <p:spPr>
          <a:xfrm>
            <a:off x="6567173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5"/>
          </p:nvPr>
        </p:nvSpPr>
        <p:spPr>
          <a:xfrm>
            <a:off x="841352" y="3467424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3"/>
          </p:nvPr>
        </p:nvSpPr>
        <p:spPr>
          <a:xfrm>
            <a:off x="6713238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2"/>
          </p:nvPr>
        </p:nvSpPr>
        <p:spPr>
          <a:xfrm>
            <a:off x="4802390" y="1779301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1"/>
          </p:nvPr>
        </p:nvSpPr>
        <p:spPr>
          <a:xfrm>
            <a:off x="2908619" y="1795272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006777" y="1800046"/>
            <a:ext cx="1374386" cy="1521922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6"/>
          </p:nvPr>
        </p:nvSpPr>
        <p:spPr>
          <a:xfrm>
            <a:off x="2743178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7"/>
          </p:nvPr>
        </p:nvSpPr>
        <p:spPr>
          <a:xfrm>
            <a:off x="4666275" y="3462821"/>
            <a:ext cx="1667289" cy="892861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6467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 подписями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75911" y="352132"/>
            <a:ext cx="3119940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Фотоизображения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550"/>
          <p:cNvSpPr/>
          <p:nvPr/>
        </p:nvSpPr>
        <p:spPr>
          <a:xfrm>
            <a:off x="4551248" y="1802433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50"/>
          <p:cNvSpPr/>
          <p:nvPr/>
        </p:nvSpPr>
        <p:spPr>
          <a:xfrm>
            <a:off x="4551248" y="2657097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0000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50"/>
          <p:cNvSpPr/>
          <p:nvPr/>
        </p:nvSpPr>
        <p:spPr>
          <a:xfrm>
            <a:off x="4551248" y="3504598"/>
            <a:ext cx="272743" cy="2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0694" tIns="10694" rIns="10694" bIns="10694" anchor="ctr"/>
          <a:lstStyle/>
          <a:p>
            <a:pPr defTabSz="128328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Вместе с текстом</a:t>
            </a:r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графики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5"/>
          </p:nvPr>
        </p:nvSpPr>
        <p:spPr>
          <a:xfrm>
            <a:off x="376467" y="1272298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200" baseline="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Текст 21"/>
          <p:cNvSpPr>
            <a:spLocks noGrp="1"/>
          </p:cNvSpPr>
          <p:nvPr>
            <p:ph type="body" sz="quarter" idx="16"/>
          </p:nvPr>
        </p:nvSpPr>
        <p:spPr>
          <a:xfrm>
            <a:off x="4948522" y="1536265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7"/>
          </p:nvPr>
        </p:nvSpPr>
        <p:spPr>
          <a:xfrm>
            <a:off x="4948522" y="2409319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/>
          </p:nvPr>
        </p:nvSpPr>
        <p:spPr>
          <a:xfrm>
            <a:off x="4948522" y="327562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>
            <a:spLocks noChangeAspect="1"/>
          </p:cNvSpPr>
          <p:nvPr/>
        </p:nvSpPr>
        <p:spPr>
          <a:xfrm>
            <a:off x="611893" y="2026842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/>
          <p:cNvSpPr>
            <a:spLocks noChangeAspect="1"/>
          </p:cNvSpPr>
          <p:nvPr/>
        </p:nvSpPr>
        <p:spPr>
          <a:xfrm>
            <a:off x="611893" y="2905379"/>
            <a:ext cx="296460" cy="29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611893" y="3825695"/>
            <a:ext cx="296460" cy="29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miter lim="400000"/>
          </a:ln>
        </p:spPr>
        <p:txBody>
          <a:bodyPr lIns="28518" tIns="28518" rIns="28518" bIns="28518" anchor="ctr"/>
          <a:lstStyle/>
          <a:p>
            <a:pPr defTabSz="34220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темы страницы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Использование графиков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325045" y="1218732"/>
            <a:ext cx="3496407" cy="357263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200" baseline="0"/>
            </a:lvl1pPr>
          </a:lstStyle>
          <a:p>
            <a:r>
              <a:rPr lang="ru-RU" dirty="0"/>
              <a:t>Вставка графика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6"/>
          </p:nvPr>
        </p:nvSpPr>
        <p:spPr>
          <a:xfrm>
            <a:off x="1075722" y="1867880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1"/>
          <p:cNvSpPr>
            <a:spLocks noGrp="1"/>
          </p:cNvSpPr>
          <p:nvPr>
            <p:ph type="body" sz="quarter" idx="17"/>
          </p:nvPr>
        </p:nvSpPr>
        <p:spPr>
          <a:xfrm>
            <a:off x="1075722" y="2740934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1"/>
          <p:cNvSpPr>
            <a:spLocks noGrp="1"/>
          </p:cNvSpPr>
          <p:nvPr>
            <p:ph type="body" sz="quarter" idx="18"/>
          </p:nvPr>
        </p:nvSpPr>
        <p:spPr>
          <a:xfrm>
            <a:off x="1075722" y="3607236"/>
            <a:ext cx="3603855" cy="771070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583942" y="3793466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45%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08117" y="3342261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 dirty="0">
                <a:solidFill>
                  <a:schemeClr val="bg1"/>
                </a:solidFill>
              </a:rPr>
              <a:t>60%</a:t>
            </a:r>
            <a:endParaRPr lang="en-US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81213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40%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843812" y="3797047"/>
            <a:ext cx="444433" cy="2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ru-RU" sz="1200">
                <a:solidFill>
                  <a:schemeClr val="bg1"/>
                </a:solidFill>
              </a:rPr>
              <a:t>20%</a:t>
            </a:r>
            <a:endParaRPr lang="en-US" altLang="ru-RU" sz="1200">
              <a:solidFill>
                <a:schemeClr val="bg1"/>
              </a:solidFill>
            </a:endParaRP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2370491" y="4072783"/>
            <a:ext cx="852617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1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3540301" y="3733782"/>
            <a:ext cx="668854" cy="4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Потянуть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столбец </a:t>
            </a:r>
          </a:p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наверх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4605797" y="4069202"/>
            <a:ext cx="852618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3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5657636" y="4065621"/>
            <a:ext cx="851432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61" tIns="34231" rIns="68461" bIns="34231"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900">
                <a:solidFill>
                  <a:schemeClr val="bg1"/>
                </a:solidFill>
              </a:rPr>
              <a:t>Показатель 4</a:t>
            </a:r>
            <a:endParaRPr lang="id-ID" altLang="ru-RU" sz="900">
              <a:solidFill>
                <a:schemeClr val="bg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6967986" y="1945673"/>
            <a:ext cx="1755041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6967986" y="1371521"/>
            <a:ext cx="1755041" cy="5693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224124" y="1938511"/>
            <a:ext cx="1753855" cy="259144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182563" rIns="182563" bIns="182563" spcCol="951"/>
          <a:lstStyle/>
          <a:p>
            <a:pPr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9"/>
          <p:cNvSpPr/>
          <p:nvPr/>
        </p:nvSpPr>
        <p:spPr>
          <a:xfrm>
            <a:off x="224124" y="1364359"/>
            <a:ext cx="1753855" cy="5693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2563" tIns="91282" rIns="182563" bIns="182563" spcCol="951">
            <a:spAutoFit/>
          </a:bodyPr>
          <a:lstStyle/>
          <a:p>
            <a:pPr algn="r" defTabSz="665578" eaLnBrk="1" fontAlgn="auto" hangingPunct="1">
              <a:lnSpc>
                <a:spcPct val="90000"/>
              </a:lnSpc>
              <a:spcAft>
                <a:spcPts val="20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4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75911" y="839147"/>
            <a:ext cx="2582756" cy="216053"/>
          </a:xfrm>
          <a:prstGeom prst="rect">
            <a:avLst/>
          </a:prstGeom>
          <a:solidFill>
            <a:schemeClr val="bg1"/>
          </a:solidFill>
        </p:spPr>
        <p:txBody>
          <a:bodyPr lIns="68461" tIns="34231" rIns="68461" bIns="34231"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страницы</a:t>
            </a:r>
          </a:p>
        </p:txBody>
      </p:sp>
      <p:sp>
        <p:nvSpPr>
          <p:cNvPr id="4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375911" y="352132"/>
            <a:ext cx="4311708" cy="37839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инфографики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 hasCustomPrompt="1"/>
          </p:nvPr>
        </p:nvSpPr>
        <p:spPr>
          <a:xfrm>
            <a:off x="2370491" y="1371520"/>
            <a:ext cx="4138577" cy="3158436"/>
          </a:xfrm>
          <a:prstGeom prst="rect">
            <a:avLst/>
          </a:prstGeom>
        </p:spPr>
        <p:txBody>
          <a:bodyPr lIns="68461" tIns="34231" rIns="68461" bIns="34231"/>
          <a:lstStyle>
            <a:lvl1pPr algn="l">
              <a:defRPr sz="1200" baseline="0"/>
            </a:lvl1pPr>
          </a:lstStyle>
          <a:p>
            <a:r>
              <a:rPr lang="ru-RU" dirty="0"/>
              <a:t>Вставить график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16" hasCustomPrompt="1"/>
          </p:nvPr>
        </p:nvSpPr>
        <p:spPr>
          <a:xfrm>
            <a:off x="430460" y="1488500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1"/>
          <p:cNvSpPr>
            <a:spLocks noGrp="1"/>
          </p:cNvSpPr>
          <p:nvPr>
            <p:ph type="body" sz="quarter" idx="17" hasCustomPrompt="1"/>
          </p:nvPr>
        </p:nvSpPr>
        <p:spPr>
          <a:xfrm>
            <a:off x="7200411" y="1486709"/>
            <a:ext cx="1290192" cy="324677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2548" y="2030312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  <p:sp>
        <p:nvSpPr>
          <p:cNvPr id="46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7065503" y="2042900"/>
            <a:ext cx="1560008" cy="238266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Вставить текст </a:t>
            </a:r>
          </a:p>
        </p:txBody>
      </p:sp>
    </p:spTree>
    <p:extLst>
      <p:ext uri="{BB962C8B-B14F-4D97-AF65-F5344CB8AC3E}">
        <p14:creationId xmlns:p14="http://schemas.microsoft.com/office/powerpoint/2010/main" val="32663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3" indent="-285693" algn="l" defTabSz="9142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4" indent="-228555" algn="l" defTabSz="9142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5" algn="l" defTabSz="9142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3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2" indent="-228555" algn="l" defTabSz="9142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7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riem_v_mgsu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36" y="1209222"/>
            <a:ext cx="5247868" cy="361380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08.04.01 Строительство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программ «Экономика и управление в строительстве»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«Инвестиционно-строительный инжиниринг»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BAF4198-5D1A-4105-9B35-1659FD7F2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71550"/>
            <a:ext cx="2670084" cy="16505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022E32-AE48-4148-9CAC-1CE2121D6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43758"/>
            <a:ext cx="2670084" cy="14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44679" y="2990088"/>
            <a:ext cx="514350" cy="50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1376" y="3505078"/>
            <a:ext cx="3062187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P</a:t>
            </a:r>
            <a:r>
              <a:rPr lang="en-US" sz="240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riemkom@mgsu.ru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013" y="3028386"/>
            <a:ext cx="3355848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spc="-5" dirty="0" smtClean="0">
                <a:solidFill>
                  <a:srgbClr val="003B5F"/>
                </a:solidFill>
                <a:latin typeface="Calibri Light"/>
                <a:cs typeface="Calibri Light"/>
              </a:rPr>
              <a:t>+7-495-781-99-88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98091" y="3050829"/>
            <a:ext cx="2438400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dirty="0">
                <a:solidFill>
                  <a:srgbClr val="003B5F"/>
                </a:solidFill>
                <a:latin typeface="Calibri Light"/>
                <a:cs typeface="Calibri Light"/>
              </a:rPr>
              <a:t>t.me/pk_mgsu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" y="51752"/>
            <a:ext cx="237744" cy="31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9889" y="194830"/>
            <a:ext cx="338327" cy="46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5575" y="813414"/>
            <a:ext cx="141922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64AA"/>
                </a:solidFill>
                <a:latin typeface="Arial"/>
                <a:cs typeface="Arial"/>
              </a:rPr>
              <a:t>Задай</a:t>
            </a:r>
            <a:r>
              <a:rPr sz="1600" b="1" spc="-75" dirty="0">
                <a:solidFill>
                  <a:srgbClr val="0064A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4AA"/>
                </a:solidFill>
                <a:latin typeface="Arial"/>
                <a:cs typeface="Arial"/>
              </a:rPr>
              <a:t>вопрос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1" y="797342"/>
            <a:ext cx="328006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Дирекция ИЭУИС</a:t>
            </a:r>
            <a:endParaRPr lang="ru-RU" sz="2800" dirty="0">
              <a:latin typeface="Arial"/>
              <a:cs typeface="Arial"/>
            </a:endParaRPr>
          </a:p>
        </p:txBody>
      </p:sp>
      <p:sp>
        <p:nvSpPr>
          <p:cNvPr id="22" name="AutoShape 2" descr="https://mgsu.ru/postupayushchim/Kontakty/Trubka.png"/>
          <p:cNvSpPr>
            <a:spLocks noChangeAspect="1" noChangeArrowheads="1"/>
          </p:cNvSpPr>
          <p:nvPr/>
        </p:nvSpPr>
        <p:spPr bwMode="auto">
          <a:xfrm>
            <a:off x="155575" y="-144284"/>
            <a:ext cx="304800" cy="3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28386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489993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su.ru/postupayushchim/Kontakty/Vkontak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3956144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42773" y="3956144"/>
            <a:ext cx="3082895" cy="65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>
                <a:latin typeface="Calibri Light"/>
              </a:rPr>
              <a:t>Официальная группа ВК </a:t>
            </a:r>
            <a:endParaRPr lang="en-US" dirty="0" smtClean="0">
              <a:latin typeface="Calibri Ligh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dirty="0" smtClean="0">
                <a:solidFill>
                  <a:schemeClr val="bg2"/>
                </a:solidFill>
                <a:latin typeface="Calibri Light"/>
                <a:hlinkClick r:id="rId8"/>
              </a:rPr>
              <a:t>http</a:t>
            </a:r>
            <a:r>
              <a:rPr lang="ru-RU" dirty="0">
                <a:solidFill>
                  <a:schemeClr val="bg2"/>
                </a:solidFill>
                <a:latin typeface="Calibri Light"/>
                <a:hlinkClick r:id="rId8"/>
              </a:rPr>
              <a:t>://vk.com/priem_v_mgsu</a:t>
            </a:r>
            <a:endParaRPr lang="en-US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1034" name="Picture 10" descr="https://mgsu.ru/postupayushchim/Bakalavriat-spetsialitet/Napravleniya-podgotovki-spetsialnosti/nazem_tran_tehnol_kompl/Ptar0PLxPZ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9" y="3611678"/>
            <a:ext cx="553412" cy="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48064" y="3473057"/>
            <a:ext cx="3360420" cy="82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https://www.instagram.com/priem_v_mgsu/</a:t>
            </a:r>
            <a:endParaRPr lang="ru-RU" sz="2400" dirty="0">
              <a:solidFill>
                <a:srgbClr val="003B5F"/>
              </a:solidFill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1349794" y="1219865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400" dirty="0">
                <a:solidFill>
                  <a:srgbClr val="003B5F"/>
                </a:solidFill>
                <a:latin typeface="Calibri Light"/>
              </a:rPr>
              <a:t>+7(495)287-49-16 </a:t>
            </a:r>
            <a:r>
              <a:rPr lang="ru-RU" sz="2400" dirty="0" err="1">
                <a:solidFill>
                  <a:srgbClr val="003B5F"/>
                </a:solidFill>
                <a:latin typeface="Calibri Light"/>
              </a:rPr>
              <a:t>вн</a:t>
            </a:r>
            <a:r>
              <a:rPr lang="ru-RU" sz="2400" dirty="0">
                <a:solidFill>
                  <a:srgbClr val="003B5F"/>
                </a:solidFill>
                <a:latin typeface="Calibri Light"/>
              </a:rPr>
              <a:t>.  </a:t>
            </a:r>
            <a:r>
              <a:rPr lang="ru-RU" sz="2400" dirty="0" smtClean="0">
                <a:solidFill>
                  <a:srgbClr val="003B5F"/>
                </a:solidFill>
                <a:latin typeface="Calibri Light"/>
              </a:rPr>
              <a:t>30-48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pic>
        <p:nvPicPr>
          <p:cNvPr id="30" name="Picture 4" descr="https://mgsu.ru/postupayushchim/Kontakty/Trub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178272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mgsu.ru/postupayushchim/Kontakty/El_poch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3" y="1644955"/>
            <a:ext cx="533400" cy="4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/>
          <p:cNvSpPr txBox="1"/>
          <p:nvPr/>
        </p:nvSpPr>
        <p:spPr>
          <a:xfrm>
            <a:off x="1349794" y="1644423"/>
            <a:ext cx="3943019" cy="382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rgbClr val="003B5F"/>
                </a:solidFill>
                <a:latin typeface="Calibri Light"/>
                <a:cs typeface="Calibri Light"/>
              </a:rPr>
              <a:t>euis@mgsu.ru</a:t>
            </a:r>
            <a:endParaRPr sz="2400" dirty="0">
              <a:solidFill>
                <a:srgbClr val="003B5F"/>
              </a:solidFill>
              <a:latin typeface="Calibri Light"/>
              <a:cs typeface="Calibri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8092" y="2343432"/>
            <a:ext cx="7502695" cy="522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800" b="1" dirty="0" smtClean="0">
                <a:solidFill>
                  <a:srgbClr val="0064AA"/>
                </a:solidFill>
                <a:latin typeface="Arial"/>
                <a:cs typeface="Arial"/>
              </a:rPr>
              <a:t>Контакты </a:t>
            </a:r>
            <a:r>
              <a:rPr lang="ru-RU" sz="2800" b="1" smtClean="0">
                <a:solidFill>
                  <a:srgbClr val="0064AA"/>
                </a:solidFill>
                <a:latin typeface="Arial"/>
                <a:cs typeface="Arial"/>
              </a:rPr>
              <a:t>приемной комиссии НИУ МГСУ</a:t>
            </a:r>
            <a:endParaRPr lang="ru-RU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39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8572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«Инвестиционно-строительный инжиниринг»</a:t>
            </a:r>
            <a:endParaRPr lang="ru-RU" sz="27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453" y="908720"/>
            <a:ext cx="5554744" cy="16630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реализации проекта нельзя представить без предварительной и последующей оценки его эффективности, где решающее значение имеет критерий стоимости. Стоимостной инжиниринг рассматривается как важнейшая управляющая система, необходимая всем участникам инвестиционно-строительной 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084AD3-ED13-47BE-A095-29A2F17A6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7" y="908720"/>
            <a:ext cx="2865218" cy="19101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A35EB2-8DAD-4E71-9FCD-66FA68C1E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3" y="2643758"/>
            <a:ext cx="2125395" cy="13985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F74E6B-CD6E-44F7-BAC1-C4F2A1A2320B}"/>
              </a:ext>
            </a:extLst>
          </p:cNvPr>
          <p:cNvSpPr/>
          <p:nvPr/>
        </p:nvSpPr>
        <p:spPr>
          <a:xfrm>
            <a:off x="220160" y="2957507"/>
            <a:ext cx="57199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образовательном процессе стоимостной инжиниринг представляет область деятельности, которая базируется на правовых, нормативных и методических документах, разработанных в результате государственных, отраслевых и ведомственных научно-исследовательских работ, деятельности саморегулируемых организаций, сою-зов и ассоциаций строительных предприятий с учетом трансфера знаний стран с развитой рыночной экономикой.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31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548" y="771550"/>
            <a:ext cx="8625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своей практической деятельности учащиеся приобретают навыки управления стоимостью строительной продукции на всех стадиях жизненного цикла: предпроектные проработки (концепция проекта, ТЭО), проектирование (проектная документация), строительство (план капитальных вложений, оценка стоимости контрактов, рабочая и исполнительная документация), реконструкция, капитальный и текущий ремонты (оценка стоимости, документация на стадии эксплуатации). Полученные знания позволяют обосновать стоимость при выборе и применении эффективных технологий, материалов, средств механизации, а также обеспечить экономию средств на стадии эксплуатации зданий и сооружений с учетом их уникальности.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B6A5B9-F663-4F74-B028-8DF7F4670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84" y="2992964"/>
            <a:ext cx="2613334" cy="13069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BF8A46-CEC6-4174-9A13-71B7C0EDDAE8}"/>
              </a:ext>
            </a:extLst>
          </p:cNvPr>
          <p:cNvSpPr/>
          <p:nvPr/>
        </p:nvSpPr>
        <p:spPr>
          <a:xfrm>
            <a:off x="177790" y="32015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первого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инженерно-строительного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программа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 «Инвестиционно-строительный инжиниринг»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достичь высот профессионального мастерства с наименьшими затратами времени и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275016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223" y="1279460"/>
            <a:ext cx="8655257" cy="10728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в строительстве охватывает весь жизненный цикл строительной продукции, от разработки идеи будущего здания/сооружения, строительство, эксплуатация и ликвидация. И на каждой стадии необходимы квалифицированные сотрудники осуществляющие свою профессиональную деятельность на стыке инженерных наук, экономики и управления.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B5BECD-0926-48B6-826E-7D546773A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5735"/>
            <a:ext cx="2592288" cy="1481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194EC4-4218-48D2-949B-0077C5510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48" y="2650999"/>
            <a:ext cx="2357341" cy="1571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7F36DC-E73A-4DC5-8DF2-1A28630AC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42224"/>
            <a:ext cx="2357341" cy="1515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83EE38-BE81-471D-BED5-275BCC26A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50" y="2650999"/>
            <a:ext cx="2363111" cy="15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18140"/>
            <a:ext cx="4968552" cy="187565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один из самых динамично развивающихся видов экономической деятельности. Практически все общественные потребности удовлетворяются непосредственно отраслью, либо с ее привлечением. Что делает ее высококвалифицированных работников востребованными на рынке труда.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D2AB9B-1610-4C9F-B05F-0F481FE8A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895"/>
            <a:ext cx="3431292" cy="22841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61643-0716-4D83-99FA-67BF205D2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5" y="2909946"/>
            <a:ext cx="3399181" cy="20055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5996F6-4190-4A12-AE10-2B6233F63FC2}"/>
              </a:ext>
            </a:extLst>
          </p:cNvPr>
          <p:cNvSpPr/>
          <p:nvPr/>
        </p:nvSpPr>
        <p:spPr>
          <a:xfrm>
            <a:off x="3995936" y="3127894"/>
            <a:ext cx="347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строительство объединяет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млн. чел., и является одним из самых значимых видов экономической деятельности, аккумулируя более 5% ВВП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45773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4608512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попрограмме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«Инвестиционно-строительный инжиниринг» найдет работу в  инвестиционно-строительных компаниях, службах заказчиков-застройщиков, ведущих проектных организациях, строительных и эксплуатирующих организациях (генподрядных, субподрядных организации), управляющих и эксплуатирующих компаниях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4A2BE64-CAE0-423C-BB8B-322F2796D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53" y="656603"/>
            <a:ext cx="3413179" cy="21199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0B2B8A9-BA09-433B-BF15-B2B01D6C3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63838"/>
            <a:ext cx="3024336" cy="13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2396" t="15336" r="64761" b="79024"/>
          <a:stretch/>
        </p:blipFill>
        <p:spPr>
          <a:xfrm>
            <a:off x="334765" y="2025031"/>
            <a:ext cx="2574728" cy="5802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160A364-B7AE-4F50-A844-D79A36A29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3" y="1379520"/>
            <a:ext cx="1275379" cy="5370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5EE0059-F1E0-44F1-BC83-C62B5C3484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65" y="2735820"/>
            <a:ext cx="640975" cy="7019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B0D9574-1622-4365-B63B-B149731863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400" y="2942890"/>
            <a:ext cx="2076450" cy="4381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3F3AA95-5A99-4C72-B943-FDA6F29708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833" y="3622413"/>
            <a:ext cx="1655864" cy="7987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B64FD2E-C160-4330-AF1A-439520AA81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3558" y="3687914"/>
            <a:ext cx="733210" cy="733210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xmlns="" id="{7997010F-5F6E-4650-9158-BC2EA51FC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54514"/>
              </p:ext>
            </p:extLst>
          </p:nvPr>
        </p:nvGraphicFramePr>
        <p:xfrm>
          <a:off x="2909493" y="910890"/>
          <a:ext cx="5118891" cy="324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69944D12-43B2-4757-B40D-95D97369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" y="27846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</a:p>
        </p:txBody>
      </p:sp>
    </p:spTree>
    <p:extLst>
      <p:ext uri="{BB962C8B-B14F-4D97-AF65-F5344CB8AC3E}">
        <p14:creationId xmlns:p14="http://schemas.microsoft.com/office/powerpoint/2010/main" val="2221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85970"/>
            <a:ext cx="6237720" cy="954806"/>
          </a:xfrm>
        </p:spPr>
        <p:txBody>
          <a:bodyPr numCol="1"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 организационных структур и процессов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Реинжиниринг производственных процессов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36BEEB-51AB-4A0D-8517-9089FE5C7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8428"/>
            <a:ext cx="2153824" cy="1436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67C41E-E78C-4084-8A64-80905A58B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91852"/>
            <a:ext cx="2153824" cy="1435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E254E6-E9B5-454F-96A5-4DE59B30A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1" y="2430388"/>
            <a:ext cx="2155323" cy="14368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88D861-ACB2-4CDB-8B3B-EE28BCBAA5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97320"/>
            <a:ext cx="2153824" cy="12118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E0BC4A-8492-4A8C-97F4-4410407A2CC6}"/>
              </a:ext>
            </a:extLst>
          </p:cNvPr>
          <p:cNvSpPr/>
          <p:nvPr/>
        </p:nvSpPr>
        <p:spPr>
          <a:xfrm>
            <a:off x="2588320" y="821857"/>
            <a:ext cx="2624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Риск-менеджмент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проекта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B119D3-5D37-46AA-80DA-17B62F838E4F}"/>
              </a:ext>
            </a:extLst>
          </p:cNvPr>
          <p:cNvSpPr/>
          <p:nvPr/>
        </p:nvSpPr>
        <p:spPr>
          <a:xfrm>
            <a:off x="3421997" y="1962143"/>
            <a:ext cx="3499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2ED922-503E-4014-83C3-BA2274765616}"/>
              </a:ext>
            </a:extLst>
          </p:cNvPr>
          <p:cNvSpPr/>
          <p:nvPr/>
        </p:nvSpPr>
        <p:spPr>
          <a:xfrm>
            <a:off x="2615851" y="2664599"/>
            <a:ext cx="275908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Сметное дело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Проектно-ценовой аудит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Тендеры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профессиональные компетенции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B87FEB2-FD16-4F8F-A394-A1D69E8427A9}"/>
              </a:ext>
            </a:extLst>
          </p:cNvPr>
          <p:cNvSpPr/>
          <p:nvPr/>
        </p:nvSpPr>
        <p:spPr>
          <a:xfrm>
            <a:off x="224115" y="3594300"/>
            <a:ext cx="8722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Способен управлять проектом на всех этапах его жизненного цикла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6C04C4D-1DE1-46DA-8A1C-BAC29FCCDD96}"/>
              </a:ext>
            </a:extLst>
          </p:cNvPr>
          <p:cNvSpPr/>
          <p:nvPr/>
        </p:nvSpPr>
        <p:spPr>
          <a:xfrm>
            <a:off x="233693" y="1888399"/>
            <a:ext cx="8686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Способен использовать и разрабатывать проектную, распорядительную документацию, а также участвовать в разработке нормативных правовых актов в области строительной отрасли и жилищно-коммунального хозяйства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486829E-E88B-4562-8826-40857562443B}"/>
              </a:ext>
            </a:extLst>
          </p:cNvPr>
          <p:cNvSpPr/>
          <p:nvPr/>
        </p:nvSpPr>
        <p:spPr>
          <a:xfrm>
            <a:off x="233693" y="2755512"/>
            <a:ext cx="871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Способен вести и организовывать проектно-изыскательские работы в области строительства и жилищно-коммунального хозяйства, осуществлять техническую экспертизу проектов и авторский надзор за их соблюдением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EF4B45C-A547-4E87-846B-85A3C9A45FB7}"/>
              </a:ext>
            </a:extLst>
          </p:cNvPr>
          <p:cNvSpPr/>
          <p:nvPr/>
        </p:nvSpPr>
        <p:spPr>
          <a:xfrm>
            <a:off x="224116" y="1057402"/>
            <a:ext cx="872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Способен управлять организацией, осуществляющей деятельность в строительной отрасли и жилищно-коммунальном хозяйстве, организовывать и оптимизировать её производственную деятельность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B6B0F4-050E-4E07-A695-7BECD626C44D}"/>
              </a:ext>
            </a:extLst>
          </p:cNvPr>
          <p:cNvSpPr/>
          <p:nvPr/>
        </p:nvSpPr>
        <p:spPr>
          <a:xfrm>
            <a:off x="233692" y="4086098"/>
            <a:ext cx="8686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Способность осуществлять мероприятия по контролю и надзору при реализации инвестиционно-строительной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62061694"/>
      </p:ext>
    </p:extLst>
  </p:cSld>
  <p:clrMapOvr>
    <a:masterClrMapping/>
  </p:clrMapOvr>
</p:sld>
</file>

<file path=ppt/theme/theme1.xml><?xml version="1.0" encoding="utf-8"?>
<a:theme xmlns:a="http://schemas.openxmlformats.org/drawingml/2006/main" name="Мяу">
  <a:themeElements>
    <a:clrScheme name="НИУ МГСУ">
      <a:dk1>
        <a:srgbClr val="445469"/>
      </a:dk1>
      <a:lt1>
        <a:srgbClr val="FFFFFF"/>
      </a:lt1>
      <a:dk2>
        <a:srgbClr val="008FD5"/>
      </a:dk2>
      <a:lt2>
        <a:srgbClr val="0077C0"/>
      </a:lt2>
      <a:accent1>
        <a:srgbClr val="0065AA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НИУ МГСУ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2019_сентябрь_htl3</Template>
  <TotalTime>2089</TotalTime>
  <Words>524</Words>
  <Application>Microsoft Office PowerPoint</Application>
  <PresentationFormat>Экран (16:9)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Мяу</vt:lpstr>
      <vt:lpstr>08.04.01 Строительство  Совокупность программ «Экономика и управление в строительстве» Программа «Инвестиционно-строительный инжиниринг»</vt:lpstr>
      <vt:lpstr>«Инвестиционно-строительный инжиниринг»</vt:lpstr>
      <vt:lpstr>Презентация PowerPoint</vt:lpstr>
      <vt:lpstr>Презентация PowerPoint</vt:lpstr>
      <vt:lpstr>Презентация PowerPoint</vt:lpstr>
      <vt:lpstr>Работодатели?</vt:lpstr>
      <vt:lpstr>Вакансии</vt:lpstr>
      <vt:lpstr>Основные области знаний</vt:lpstr>
      <vt:lpstr>Ключевые профессиональные компетенции</vt:lpstr>
      <vt:lpstr>t.me/pk_mgsu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08.03.01 Строительство</dc:title>
  <dc:creator>Стибунов Алексей Васильевич</dc:creator>
  <cp:lastModifiedBy>Судакова Анна Александровна</cp:lastModifiedBy>
  <cp:revision>52</cp:revision>
  <dcterms:created xsi:type="dcterms:W3CDTF">2020-05-28T10:33:51Z</dcterms:created>
  <dcterms:modified xsi:type="dcterms:W3CDTF">2021-04-14T17:09:07Z</dcterms:modified>
</cp:coreProperties>
</file>